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80" r:id="rId22"/>
    <p:sldId id="278" r:id="rId23"/>
    <p:sldId id="279" r:id="rId24"/>
    <p:sldId id="281" r:id="rId25"/>
    <p:sldId id="282" r:id="rId26"/>
    <p:sldId id="283" r:id="rId27"/>
    <p:sldId id="284" r:id="rId28"/>
    <p:sldId id="285" r:id="rId29"/>
    <p:sldId id="286" r:id="rId30"/>
    <p:sldId id="289" r:id="rId31"/>
    <p:sldId id="287" r:id="rId32"/>
    <p:sldId id="288"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2" r:id="rId54"/>
    <p:sldId id="313" r:id="rId55"/>
    <p:sldId id="314" r:id="rId56"/>
    <p:sldId id="315" r:id="rId57"/>
    <p:sldId id="316" r:id="rId58"/>
    <p:sldId id="318"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535" autoAdjust="0"/>
  </p:normalViewPr>
  <p:slideViewPr>
    <p:cSldViewPr>
      <p:cViewPr varScale="1">
        <p:scale>
          <a:sx n="82" d="100"/>
          <a:sy n="82" d="100"/>
        </p:scale>
        <p:origin x="1474"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20825B-4F85-4F17-B5D4-8E71B306AEE3}" type="datetimeFigureOut">
              <a:rPr lang="en-US" smtClean="0"/>
              <a:pPr/>
              <a:t>11/27/2021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0825B-4F85-4F17-B5D4-8E71B306AEE3}" type="datetimeFigureOut">
              <a:rPr lang="en-US" smtClean="0"/>
              <a:pPr/>
              <a:t>11/27/2021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38689-3935-46E7-A1BD-BB3B722B878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79712" y="2127165"/>
            <a:ext cx="6624736" cy="584775"/>
          </a:xfrm>
          <a:prstGeom prst="rect">
            <a:avLst/>
          </a:prstGeom>
        </p:spPr>
        <p:txBody>
          <a:bodyPr wrap="square">
            <a:spAutoFit/>
          </a:bodyPr>
          <a:lstStyle/>
          <a:p>
            <a:r>
              <a:rPr lang="en-IN" sz="3200" u="sng" dirty="0">
                <a:solidFill>
                  <a:schemeClr val="tx2"/>
                </a:solidFill>
                <a:latin typeface="Arial Black" pitchFamily="34" charset="0"/>
              </a:rPr>
              <a:t>CUSTOMER</a:t>
            </a:r>
            <a:r>
              <a:rPr lang="en-IN" sz="3200" u="sng" dirty="0">
                <a:solidFill>
                  <a:schemeClr val="accent2"/>
                </a:solidFill>
                <a:latin typeface="Arial Black" pitchFamily="34" charset="0"/>
              </a:rPr>
              <a:t> </a:t>
            </a:r>
            <a:r>
              <a:rPr lang="en-IN" sz="3200" u="sng" dirty="0">
                <a:solidFill>
                  <a:schemeClr val="tx2"/>
                </a:solidFill>
                <a:latin typeface="Arial Black" pitchFamily="34" charset="0"/>
              </a:rPr>
              <a:t>RETENTION</a:t>
            </a:r>
          </a:p>
        </p:txBody>
      </p:sp>
      <p:sp>
        <p:nvSpPr>
          <p:cNvPr id="5" name="Rectangle 4"/>
          <p:cNvSpPr/>
          <p:nvPr/>
        </p:nvSpPr>
        <p:spPr>
          <a:xfrm>
            <a:off x="1979712" y="3284984"/>
            <a:ext cx="5616624" cy="584775"/>
          </a:xfrm>
          <a:prstGeom prst="rect">
            <a:avLst/>
          </a:prstGeom>
        </p:spPr>
        <p:txBody>
          <a:bodyPr wrap="square">
            <a:spAutoFit/>
          </a:bodyPr>
          <a:lstStyle/>
          <a:p>
            <a:r>
              <a:rPr lang="en-IN" sz="3200" b="1" dirty="0">
                <a:solidFill>
                  <a:schemeClr val="tx2"/>
                </a:solidFill>
                <a:latin typeface="Arial Black" pitchFamily="34" charset="0"/>
              </a:rPr>
              <a:t>Internship Presentation</a:t>
            </a:r>
          </a:p>
        </p:txBody>
      </p:sp>
      <p:sp>
        <p:nvSpPr>
          <p:cNvPr id="7" name="Rectangle 6"/>
          <p:cNvSpPr/>
          <p:nvPr/>
        </p:nvSpPr>
        <p:spPr>
          <a:xfrm>
            <a:off x="6012160" y="5013176"/>
            <a:ext cx="2924006" cy="1200329"/>
          </a:xfrm>
          <a:prstGeom prst="rect">
            <a:avLst/>
          </a:prstGeom>
        </p:spPr>
        <p:txBody>
          <a:bodyPr wrap="square">
            <a:spAutoFit/>
          </a:bodyPr>
          <a:lstStyle/>
          <a:p>
            <a:r>
              <a:rPr lang="en-US" b="1" u="sng" dirty="0">
                <a:solidFill>
                  <a:schemeClr val="tx2"/>
                </a:solidFill>
                <a:latin typeface="Times New Roman" panose="02020603050405020304" pitchFamily="18" charset="0"/>
                <a:cs typeface="Times New Roman" panose="02020603050405020304" pitchFamily="18" charset="0"/>
              </a:rPr>
              <a:t>SUBMITTED</a:t>
            </a:r>
            <a:r>
              <a:rPr lang="en-US" b="1" u="sng" dirty="0">
                <a:solidFill>
                  <a:schemeClr val="accent2"/>
                </a:solidFill>
                <a:latin typeface="Times New Roman" panose="02020603050405020304" pitchFamily="18" charset="0"/>
                <a:cs typeface="Times New Roman" panose="02020603050405020304" pitchFamily="18" charset="0"/>
              </a:rPr>
              <a:t> </a:t>
            </a:r>
            <a:r>
              <a:rPr lang="en-US" b="1" u="sng"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a:t>
            </a:r>
            <a:r>
              <a:rPr lang="en-US" u="sng"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Amrutha </a:t>
            </a:r>
            <a:r>
              <a:rPr lang="en-US" dirty="0" err="1">
                <a:latin typeface="Times New Roman" panose="02020603050405020304" pitchFamily="18" charset="0"/>
                <a:cs typeface="Times New Roman" panose="02020603050405020304" pitchFamily="18" charset="0"/>
              </a:rPr>
              <a:t>Dhondale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29D4F1-A236-4693-8933-A2FBBB6086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620688"/>
            <a:ext cx="4351397" cy="50840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059C5DDC-126B-4666-92CE-DE600127D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548680"/>
            <a:ext cx="3995936" cy="5184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EF92F4-4E23-47DE-8614-32100186A722}"/>
              </a:ext>
            </a:extLst>
          </p:cNvPr>
          <p:cNvPicPr>
            <a:picLocks noChangeAspect="1"/>
          </p:cNvPicPr>
          <p:nvPr/>
        </p:nvPicPr>
        <p:blipFill>
          <a:blip r:embed="rId2" cstate="print"/>
          <a:stretch>
            <a:fillRect/>
          </a:stretch>
        </p:blipFill>
        <p:spPr>
          <a:xfrm>
            <a:off x="683568" y="332656"/>
            <a:ext cx="7948550" cy="6120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EA394-9267-42A3-835A-26C2CAC5A4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44" y="764704"/>
            <a:ext cx="4104456" cy="5976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FCA5BD6-C621-472F-8901-32F6C1A6F0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48" y="620688"/>
            <a:ext cx="3805001" cy="6480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3F8C2F-AD63-4DB7-9E05-E5F5751BA0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620688"/>
            <a:ext cx="5456393" cy="5710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713F38-5639-4581-A420-3295C2520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332656"/>
            <a:ext cx="3888432" cy="57321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BD4A944C-0CE6-4A5F-9EAA-FFA0BF4F5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057" y="476672"/>
            <a:ext cx="4511431" cy="5588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2FFACA-F3DD-4BFB-B807-9266E6B1A8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9" y="548680"/>
            <a:ext cx="4176463" cy="55831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D38FC2C8-07C8-4286-A6B4-D22BAD3E62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3" y="260648"/>
            <a:ext cx="4032447" cy="5976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D9DC11-85E6-4165-9043-8216CCD098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052736"/>
            <a:ext cx="3764606" cy="5256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050A4804-55FA-44E7-AC69-0ACE56A8BB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9993" y="548680"/>
            <a:ext cx="4320479" cy="5832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E4F16D-FC47-4E35-89D9-58289DB152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260648"/>
            <a:ext cx="4032447" cy="6266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441C75F7-0A72-49C2-81A5-1F1718830B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260648"/>
            <a:ext cx="4176464" cy="6266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9338EF-EFDB-491C-AC35-BBF108C47A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9235" y="980728"/>
            <a:ext cx="3977985" cy="4443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2B8E3E6-C9E6-4EFC-B126-5ADB445AF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14" y="921637"/>
            <a:ext cx="4230752" cy="2502698"/>
          </a:xfrm>
          <a:prstGeom prst="rect">
            <a:avLst/>
          </a:prstGeom>
        </p:spPr>
      </p:pic>
      <p:sp>
        <p:nvSpPr>
          <p:cNvPr id="4" name="Rectangle 3"/>
          <p:cNvSpPr/>
          <p:nvPr/>
        </p:nvSpPr>
        <p:spPr>
          <a:xfrm>
            <a:off x="323528" y="0"/>
            <a:ext cx="5205271" cy="461665"/>
          </a:xfrm>
          <a:prstGeom prst="rect">
            <a:avLst/>
          </a:prstGeom>
        </p:spPr>
        <p:txBody>
          <a:bodyPr wrap="none">
            <a:spAutoFit/>
          </a:bodyPr>
          <a:lstStyle/>
          <a:p>
            <a:r>
              <a:rPr lang="en-IN" sz="2400" u="sng" dirty="0">
                <a:solidFill>
                  <a:schemeClr val="tx1">
                    <a:lumMod val="95000"/>
                    <a:lumOff val="5000"/>
                  </a:schemeClr>
                </a:solidFill>
                <a:latin typeface="Times New Roman" pitchFamily="18" charset="0"/>
                <a:cs typeface="Times New Roman" pitchFamily="18" charset="0"/>
              </a:rPr>
              <a:t>Now we will plot the numerical columns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48D875-375D-4938-B066-1CAEF489D2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268" y="764704"/>
            <a:ext cx="4023709" cy="5976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26BE0087-05D1-4F44-A786-75D095095C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5" y="764704"/>
            <a:ext cx="4176464" cy="5976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533" y="1772816"/>
            <a:ext cx="2186817" cy="461665"/>
          </a:xfrm>
          <a:prstGeom prst="rect">
            <a:avLst/>
          </a:prstGeom>
        </p:spPr>
        <p:txBody>
          <a:bodyPr wrap="none">
            <a:spAutoFit/>
          </a:bodyPr>
          <a:lstStyle/>
          <a:p>
            <a:pPr algn="ctr"/>
            <a:r>
              <a:rPr lang="en-US" sz="2400" b="1" u="sng" dirty="0">
                <a:solidFill>
                  <a:srgbClr val="0070C0"/>
                </a:solidFill>
                <a:latin typeface="Arial Black" pitchFamily="34" charset="0"/>
              </a:rPr>
              <a:t> CONTENTS</a:t>
            </a:r>
            <a:endParaRPr lang="en-IN" sz="2400" b="1" u="sng" dirty="0">
              <a:solidFill>
                <a:srgbClr val="0070C0"/>
              </a:solidFill>
              <a:latin typeface="Arial Black" pitchFamily="34" charset="0"/>
            </a:endParaRPr>
          </a:p>
        </p:txBody>
      </p:sp>
      <p:sp>
        <p:nvSpPr>
          <p:cNvPr id="3" name="Rectangle 2"/>
          <p:cNvSpPr/>
          <p:nvPr/>
        </p:nvSpPr>
        <p:spPr>
          <a:xfrm>
            <a:off x="899592" y="2636912"/>
            <a:ext cx="4572000" cy="1569660"/>
          </a:xfrm>
          <a:prstGeom prst="rect">
            <a:avLst/>
          </a:prstGeom>
        </p:spPr>
        <p:txBody>
          <a:bodyPr>
            <a:spAutoFit/>
          </a:bodyPr>
          <a:lstStyle/>
          <a:p>
            <a:pPr marL="742950" lvl="1" indent="-285750">
              <a:buFont typeface="Arial" panose="020B0604020202020204" pitchFamily="34" charset="0"/>
              <a:buChar char="•"/>
            </a:pPr>
            <a:r>
              <a:rPr lang="en-US" sz="2400" b="1" dirty="0">
                <a:solidFill>
                  <a:schemeClr val="accent5">
                    <a:lumMod val="50000"/>
                  </a:schemeClr>
                </a:solidFill>
                <a:latin typeface="Times New Roman" pitchFamily="18" charset="0"/>
                <a:cs typeface="Times New Roman" pitchFamily="18" charset="0"/>
              </a:rPr>
              <a:t>Introduction</a:t>
            </a:r>
          </a:p>
          <a:p>
            <a:pPr marL="742950" lvl="1" indent="-285750">
              <a:buFont typeface="Arial" panose="020B0604020202020204" pitchFamily="34" charset="0"/>
              <a:buChar char="•"/>
            </a:pPr>
            <a:r>
              <a:rPr lang="en-US" sz="2400" b="1" dirty="0">
                <a:solidFill>
                  <a:schemeClr val="accent5">
                    <a:lumMod val="50000"/>
                  </a:schemeClr>
                </a:solidFill>
                <a:latin typeface="Times New Roman" pitchFamily="18" charset="0"/>
                <a:cs typeface="Times New Roman" pitchFamily="18" charset="0"/>
              </a:rPr>
              <a:t>Problem Framing</a:t>
            </a:r>
          </a:p>
          <a:p>
            <a:pPr marL="742950" lvl="1" indent="-285750">
              <a:buFont typeface="Arial" panose="020B0604020202020204" pitchFamily="34" charset="0"/>
              <a:buChar char="•"/>
            </a:pPr>
            <a:r>
              <a:rPr lang="en-IN" sz="2400" b="1" dirty="0">
                <a:solidFill>
                  <a:schemeClr val="accent5">
                    <a:lumMod val="50000"/>
                  </a:schemeClr>
                </a:solidFill>
                <a:latin typeface="Times New Roman" pitchFamily="18" charset="0"/>
                <a:cs typeface="Times New Roman" pitchFamily="18" charset="0"/>
              </a:rPr>
              <a:t>Data Pre-Processing</a:t>
            </a:r>
          </a:p>
          <a:p>
            <a:pPr marL="742950" lvl="1" indent="-285750">
              <a:buFont typeface="Arial" panose="020B0604020202020204" pitchFamily="34" charset="0"/>
              <a:buChar char="•"/>
            </a:pPr>
            <a:r>
              <a:rPr lang="en-IN" sz="2400" b="1" dirty="0">
                <a:solidFill>
                  <a:schemeClr val="accent5">
                    <a:lumMod val="50000"/>
                  </a:schemeClr>
                </a:solidFill>
                <a:latin typeface="Times New Roman" pitchFamily="18" charset="0"/>
                <a:cs typeface="Times New Roman" pitchFamily="18" charset="0"/>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7FDE3C-2487-4A51-ADE4-58E05AC140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404664"/>
            <a:ext cx="6485182" cy="5136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AE0DD7-59CC-44F9-B7F2-59549EE2AF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548680"/>
            <a:ext cx="4752528" cy="5472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6A3540E1-5D01-45AE-8E54-2BE1EEB94B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1412776"/>
            <a:ext cx="3816425" cy="48507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80E99B-6D42-4A2A-87B8-77D87970A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1628800"/>
            <a:ext cx="3816423" cy="3276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C132ED0C-DA62-4C98-82CB-4B6181EC8A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999" y="1700808"/>
            <a:ext cx="4176465" cy="34285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A228F7-69D3-4532-94E6-30C668CF6C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2204864"/>
            <a:ext cx="4464496" cy="3513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FB1D0FA8-2C3E-46F3-B6D4-C45235239A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1" y="2276872"/>
            <a:ext cx="4032448" cy="33911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282786-11BD-47C8-A705-5C19D350BA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7033870" cy="4266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DD991F-5B29-4D08-9E51-3A4528F824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1412776"/>
            <a:ext cx="6576630" cy="4434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4B5CCA-B3DC-4D5C-BCC8-75E70149C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692696"/>
            <a:ext cx="4248472" cy="4922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D60C57E7-E197-4998-B1A3-76582CA8F1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1052736"/>
            <a:ext cx="3816424" cy="46085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DCF058-EF9F-4D54-B1AF-6A9EE3F5B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124744"/>
            <a:ext cx="8481795" cy="4706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F27FFD-AC90-416A-9590-2D0D2A70C6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764704"/>
            <a:ext cx="4392488" cy="4778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9A2792B4-8D73-4947-8F99-C163EAE294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908720"/>
            <a:ext cx="4168501" cy="4650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751204-2CE7-49F9-8C95-74652A35AF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2060848"/>
            <a:ext cx="8786621" cy="3635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3688" y="437763"/>
            <a:ext cx="5542608" cy="830997"/>
          </a:xfrm>
          <a:prstGeom prst="rect">
            <a:avLst/>
          </a:prstGeom>
        </p:spPr>
        <p:txBody>
          <a:bodyPr wrap="none">
            <a:spAutoFit/>
          </a:bodyPr>
          <a:lstStyle/>
          <a:p>
            <a:r>
              <a:rPr lang="en-IN" sz="4800" u="sng" dirty="0">
                <a:latin typeface="Arial Black" pitchFamily="34" charset="0"/>
              </a:rPr>
              <a:t>INTRODUCTION</a:t>
            </a:r>
            <a:endParaRPr lang="en-US" sz="4800" u="sng" dirty="0">
              <a:latin typeface="Arial Black" pitchFamily="34" charset="0"/>
            </a:endParaRPr>
          </a:p>
        </p:txBody>
      </p:sp>
      <p:sp>
        <p:nvSpPr>
          <p:cNvPr id="1025" name="Rectangle 1"/>
          <p:cNvSpPr>
            <a:spLocks noChangeArrowheads="1"/>
          </p:cNvSpPr>
          <p:nvPr/>
        </p:nvSpPr>
        <p:spPr bwMode="auto">
          <a:xfrm>
            <a:off x="611560" y="2345977"/>
            <a:ext cx="7848872"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Customer retention means the process of maintaining customers once you have acquired them. </a:t>
            </a:r>
            <a:r>
              <a:rPr lang="en-US" sz="2000" dirty="0">
                <a:latin typeface="Times New Roman" pitchFamily="18" charset="0"/>
                <a:ea typeface="Calibri" pitchFamily="34" charset="0"/>
                <a:cs typeface="Times New Roman" pitchFamily="18" charset="0"/>
              </a:rPr>
              <a:t>It </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is important to build a long-lasting relationship </a:t>
            </a:r>
            <a:r>
              <a:rPr lang="en-US" sz="2000" dirty="0">
                <a:latin typeface="Times New Roman" pitchFamily="18" charset="0"/>
                <a:ea typeface="Calibri" pitchFamily="34" charset="0"/>
                <a:cs typeface="Times New Roman" pitchFamily="18" charset="0"/>
              </a:rPr>
              <a:t>with the</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customers. </a:t>
            </a:r>
            <a:r>
              <a:rPr lang="en-US" sz="2000" dirty="0">
                <a:latin typeface="Times New Roman" pitchFamily="18" charset="0"/>
                <a:ea typeface="Calibri" pitchFamily="34" charset="0"/>
                <a:cs typeface="Times New Roman" pitchFamily="18" charset="0"/>
              </a:rPr>
              <a:t>H</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e/she will buy more from you than a normal customer </a:t>
            </a:r>
            <a:r>
              <a:rPr lang="en-US" sz="2000" dirty="0">
                <a:latin typeface="Times New Roman" pitchFamily="18" charset="0"/>
                <a:ea typeface="Calibri" pitchFamily="34" charset="0"/>
                <a:cs typeface="Times New Roman" pitchFamily="18" charset="0"/>
              </a:rPr>
              <a:t>and also</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spread good words about your business</a:t>
            </a:r>
            <a:r>
              <a:rPr lang="en-US" sz="2000" dirty="0">
                <a:latin typeface="Times New Roman" pitchFamily="18" charset="0"/>
                <a:ea typeface="Calibri" pitchFamily="34" charset="0"/>
                <a:cs typeface="Times New Roman" pitchFamily="18" charset="0"/>
              </a:rPr>
              <a:t> which in turn i</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ncreases your reputation and business</a:t>
            </a:r>
            <a:r>
              <a:rPr lang="en-US" sz="2000" dirty="0">
                <a:latin typeface="Times New Roman" pitchFamily="18" charset="0"/>
                <a:cs typeface="Times New Roman" pitchFamily="18" charset="0"/>
              </a:rPr>
              <a:t>. </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Customer retention is most important for every business, but it's especially significant for ecommerce organizations. Due to rapid growth of technology, business organizations have switched over from the traditional method of selling goods to </a:t>
            </a:r>
            <a:r>
              <a:rPr lang="en-US" sz="2000" dirty="0">
                <a:latin typeface="Times New Roman" pitchFamily="18" charset="0"/>
                <a:ea typeface="Calibri" pitchFamily="34" charset="0"/>
                <a:cs typeface="Times New Roman" pitchFamily="18" charset="0"/>
              </a:rPr>
              <a:t>modern method</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of selling goods. Business organizations uses e-commerce as a main communication to conduct commercial transactions</a:t>
            </a:r>
            <a:r>
              <a:rPr kumimoji="0" lang="en-US"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692696"/>
            <a:ext cx="7193013" cy="523220"/>
          </a:xfrm>
          <a:prstGeom prst="rect">
            <a:avLst/>
          </a:prstGeom>
        </p:spPr>
        <p:txBody>
          <a:bodyPr wrap="square">
            <a:spAutoFit/>
          </a:bodyPr>
          <a:lstStyle/>
          <a:p>
            <a:r>
              <a:rPr lang="en-IN" sz="2800" b="1" u="sng" dirty="0">
                <a:solidFill>
                  <a:schemeClr val="tx1">
                    <a:lumMod val="95000"/>
                    <a:lumOff val="5000"/>
                  </a:schemeClr>
                </a:solidFill>
                <a:latin typeface="Arial Black" pitchFamily="34" charset="0"/>
              </a:rPr>
              <a:t>Bivariate Analysis</a:t>
            </a:r>
          </a:p>
        </p:txBody>
      </p:sp>
      <p:pic>
        <p:nvPicPr>
          <p:cNvPr id="4" name="Picture 3">
            <a:extLst>
              <a:ext uri="{FF2B5EF4-FFF2-40B4-BE49-F238E27FC236}">
                <a16:creationId xmlns:a16="http://schemas.microsoft.com/office/drawing/2014/main" id="{8453928D-C769-4EE0-9775-FD4E772B9E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268760"/>
            <a:ext cx="8280920" cy="266429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40CD8E-E744-45C6-95DA-DC001CE70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654" y="332656"/>
            <a:ext cx="4229467" cy="460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0BA945B-58C2-486F-861C-9E579A13A9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772816"/>
            <a:ext cx="3947502" cy="45503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2E25BC-8690-4767-9DF5-4F27A7160C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367" y="332656"/>
            <a:ext cx="4130398" cy="4717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199E00E5-20D2-4324-8043-09F3995D7B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700808"/>
            <a:ext cx="4031329" cy="4686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13490D-40CE-4685-9686-5E4E855F2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88640"/>
            <a:ext cx="3901778" cy="4785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CE1978C0-470F-4901-8AA4-81F5FF8BF3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2060848"/>
            <a:ext cx="3970364" cy="46790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361430-5C31-42F3-BBE2-AEBAA68765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643" y="476672"/>
            <a:ext cx="3833192" cy="4694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D9C2041-F8A8-420A-B3BC-81B1A3CFA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556792"/>
            <a:ext cx="3985605" cy="4732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4637A0-BD76-43E1-A8EE-243C96D2FB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87" y="116632"/>
            <a:ext cx="4016088" cy="49685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AEAD66B5-B47F-42A4-9A6A-BB9702EA97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48" y="1556792"/>
            <a:ext cx="3901778" cy="4740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5AB4E8-921A-44AD-BF28-617D16C2E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260648"/>
            <a:ext cx="3909399" cy="4922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9947E3D2-61B6-48AE-A48C-60248BF3E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9992" y="1772816"/>
            <a:ext cx="4145639" cy="46562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89155F-8E12-4C55-9270-727D503C1A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99" y="260648"/>
            <a:ext cx="3901778" cy="4930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2289549B-5BBE-49AB-AB66-172365A721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988840"/>
            <a:ext cx="3848433" cy="4686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7B98D-6F68-4C71-9A9C-6659E178A7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332656"/>
            <a:ext cx="2943480" cy="5235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7D299395-6E6D-4067-86D8-0E40C2DE37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9992" y="1628800"/>
            <a:ext cx="3074936" cy="46638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5130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014B8-147D-4478-AB8F-667E717B6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7790" y="476672"/>
            <a:ext cx="2909187" cy="4701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B29E021-68CC-4AFD-8282-E1A013ED9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1556792"/>
            <a:ext cx="3440729" cy="5090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407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323528" y="1286012"/>
            <a:ext cx="8604235" cy="5106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a:ln>
                  <a:noFill/>
                </a:ln>
                <a:solidFill>
                  <a:schemeClr val="tx2"/>
                </a:solidFill>
                <a:effectLst/>
                <a:latin typeface="Times New Roman" pitchFamily="18" charset="0"/>
                <a:ea typeface="Calibri" pitchFamily="34" charset="0"/>
                <a:cs typeface="Times New Roman" pitchFamily="18" charset="0"/>
              </a:rPr>
              <a:t>There are few popular online shopping websites mentioned below:</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p>
            <a:pPr marL="342900" lvl="0" indent="-342900" fontAlgn="base">
              <a:lnSpc>
                <a:spcPts val="1935"/>
              </a:lnSpc>
              <a:buFont typeface="Symbol" panose="05050102010706020507" pitchFamily="18" charset="2"/>
              <a:buChar char=""/>
            </a:pPr>
            <a:r>
              <a:rPr lang="en-IN" sz="2000" b="1" dirty="0">
                <a:solidFill>
                  <a:schemeClr val="accent1"/>
                </a:solidFill>
                <a:effectLst/>
                <a:latin typeface="Arial" panose="020B0604020202020204" pitchFamily="34" charset="0"/>
                <a:ea typeface="Times New Roman" panose="02020603050405020304" pitchFamily="18" charset="0"/>
              </a:rPr>
              <a:t>Amazon</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err="1">
                <a:solidFill>
                  <a:schemeClr val="accent1"/>
                </a:solidFill>
                <a:effectLst/>
                <a:latin typeface="Arial" panose="020B0604020202020204" pitchFamily="34" charset="0"/>
                <a:ea typeface="Times New Roman" panose="02020603050405020304" pitchFamily="18" charset="0"/>
              </a:rPr>
              <a:t>Flipkart</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err="1">
                <a:solidFill>
                  <a:schemeClr val="accent1"/>
                </a:solidFill>
                <a:effectLst/>
                <a:latin typeface="Arial" panose="020B0604020202020204" pitchFamily="34" charset="0"/>
                <a:ea typeface="Times New Roman" panose="02020603050405020304" pitchFamily="18" charset="0"/>
              </a:rPr>
              <a:t>Myntra</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err="1">
                <a:solidFill>
                  <a:schemeClr val="accent1"/>
                </a:solidFill>
                <a:effectLst/>
                <a:latin typeface="Arial" panose="020B0604020202020204" pitchFamily="34" charset="0"/>
                <a:ea typeface="Times New Roman" panose="02020603050405020304" pitchFamily="18" charset="0"/>
              </a:rPr>
              <a:t>Snapdeal</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a:solidFill>
                  <a:schemeClr val="accent1"/>
                </a:solidFill>
                <a:effectLst/>
                <a:latin typeface="Arial" panose="020B0604020202020204" pitchFamily="34" charset="0"/>
                <a:ea typeface="Times New Roman" panose="02020603050405020304" pitchFamily="18" charset="0"/>
              </a:rPr>
              <a:t>Pharmacy</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a:solidFill>
                  <a:schemeClr val="accent1"/>
                </a:solidFill>
                <a:effectLst/>
                <a:latin typeface="Arial" panose="020B0604020202020204" pitchFamily="34" charset="0"/>
                <a:ea typeface="Times New Roman" panose="02020603050405020304" pitchFamily="18" charset="0"/>
              </a:rPr>
              <a:t>Big Basket</a:t>
            </a:r>
          </a:p>
          <a:p>
            <a:pPr marL="342900" lvl="0" indent="-342900" fontAlgn="base">
              <a:lnSpc>
                <a:spcPts val="1935"/>
              </a:lnSpc>
              <a:buFont typeface="Symbol" panose="05050102010706020507" pitchFamily="18" charset="2"/>
              <a:buChar char=""/>
            </a:pPr>
            <a:endParaRPr kumimoji="0" lang="en-US" sz="2000" b="1"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sng" strike="noStrike" cap="none" normalizeH="0" baseline="0" dirty="0">
                <a:ln>
                  <a:noFill/>
                </a:ln>
                <a:solidFill>
                  <a:schemeClr val="tx2"/>
                </a:solidFill>
                <a:effectLst/>
                <a:latin typeface="Times New Roman" pitchFamily="18" charset="0"/>
                <a:ea typeface="Calibri" pitchFamily="34" charset="0"/>
                <a:cs typeface="Times New Roman" pitchFamily="18" charset="0"/>
              </a:rPr>
              <a:t>These are some of the good </a:t>
            </a:r>
            <a:r>
              <a:rPr lang="en-US" sz="2000" b="1" u="sng" dirty="0">
                <a:solidFill>
                  <a:schemeClr val="tx2"/>
                </a:solidFill>
                <a:latin typeface="Times New Roman" pitchFamily="18" charset="0"/>
                <a:ea typeface="Calibri" pitchFamily="34" charset="0"/>
                <a:cs typeface="Times New Roman" pitchFamily="18" charset="0"/>
              </a:rPr>
              <a:t>facts</a:t>
            </a:r>
            <a:r>
              <a:rPr kumimoji="0" lang="en-US" sz="2000" b="1" i="0" u="sng" strike="noStrike" cap="none" normalizeH="0" baseline="0" dirty="0">
                <a:ln>
                  <a:noFill/>
                </a:ln>
                <a:solidFill>
                  <a:schemeClr val="tx2"/>
                </a:solidFill>
                <a:effectLst/>
                <a:latin typeface="Times New Roman" pitchFamily="18" charset="0"/>
                <a:ea typeface="Calibri" pitchFamily="34" charset="0"/>
                <a:cs typeface="Times New Roman" pitchFamily="18" charset="0"/>
              </a:rPr>
              <a:t> for why people prefer online shopping instead of shopping from outdoor</a:t>
            </a:r>
            <a:r>
              <a:rPr kumimoji="0" lang="en-US" sz="20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cs typeface="Arial" pitchFamily="34" charset="0"/>
            </a:endParaRPr>
          </a:p>
          <a:p>
            <a:pPr marL="342900" lvl="0" indent="-342900" fontAlgn="base">
              <a:lnSpc>
                <a:spcPts val="1935"/>
              </a:lnSpc>
              <a:buFont typeface="Symbol" panose="05050102010706020507" pitchFamily="18" charset="2"/>
              <a:buChar char=""/>
            </a:pPr>
            <a:r>
              <a:rPr lang="en-IN" sz="2000" b="1" dirty="0">
                <a:solidFill>
                  <a:schemeClr val="accent1"/>
                </a:solidFill>
                <a:effectLst/>
                <a:latin typeface="Arial" panose="020B0604020202020204" pitchFamily="34" charset="0"/>
                <a:ea typeface="Times New Roman" panose="02020603050405020304" pitchFamily="18" charset="0"/>
              </a:rPr>
              <a:t>Saves time and efforts.</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a:solidFill>
                  <a:schemeClr val="accent1"/>
                </a:solidFill>
                <a:effectLst/>
                <a:latin typeface="Arial" panose="020B0604020202020204" pitchFamily="34" charset="0"/>
                <a:ea typeface="Times New Roman" panose="02020603050405020304" pitchFamily="18" charset="0"/>
              </a:rPr>
              <a:t>Convenience of Shopping at home.</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a:solidFill>
                  <a:schemeClr val="accent1"/>
                </a:solidFill>
                <a:effectLst/>
                <a:latin typeface="Arial" panose="020B0604020202020204" pitchFamily="34" charset="0"/>
                <a:ea typeface="Times New Roman" panose="02020603050405020304" pitchFamily="18" charset="0"/>
              </a:rPr>
              <a:t>Wide variety and range of products are available.</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a:solidFill>
                  <a:schemeClr val="accent1"/>
                </a:solidFill>
                <a:effectLst/>
                <a:latin typeface="Arial" panose="020B0604020202020204" pitchFamily="34" charset="0"/>
                <a:ea typeface="Times New Roman" panose="02020603050405020304" pitchFamily="18" charset="0"/>
              </a:rPr>
              <a:t>Good discounts and lower prices.</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a:solidFill>
                  <a:schemeClr val="accent1"/>
                </a:solidFill>
                <a:effectLst/>
                <a:latin typeface="Arial" panose="020B0604020202020204" pitchFamily="34" charset="0"/>
                <a:ea typeface="Times New Roman" panose="02020603050405020304" pitchFamily="18" charset="0"/>
              </a:rPr>
              <a:t>Get detailed information of the product.</a:t>
            </a:r>
            <a:endParaRPr lang="en-IN" sz="2000" dirty="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a:solidFill>
                  <a:schemeClr val="accent1"/>
                </a:solidFill>
                <a:effectLst/>
                <a:latin typeface="Arial" panose="020B0604020202020204" pitchFamily="34" charset="0"/>
                <a:ea typeface="Times New Roman" panose="02020603050405020304" pitchFamily="18" charset="0"/>
              </a:rPr>
              <a:t>We can compare various models and brands</a:t>
            </a:r>
            <a:endParaRPr lang="en-IN" sz="2000" dirty="0">
              <a:solidFill>
                <a:schemeClr val="accent1"/>
              </a:solidFill>
              <a:effectLst/>
              <a:latin typeface="Times New Roman" panose="02020603050405020304" pitchFamily="18" charset="0"/>
              <a:ea typeface="Times New Roman" panose="02020603050405020304" pitchFamily="18" charset="0"/>
            </a:endParaRPr>
          </a:p>
          <a:p>
            <a:endParaRPr lang="en-IN"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AEC72-8FCD-4C38-B86D-073DBEC496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404664"/>
            <a:ext cx="3040643" cy="5235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4A2C3D3-5E25-460E-978E-E495215D91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1844824"/>
            <a:ext cx="3469306" cy="4755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9367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85495A-2AB8-403D-81BA-CDBBBE6593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922603"/>
            <a:ext cx="2966342" cy="4625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02FD2C0-22FB-42D4-A9F3-3A1CDB9252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866" y="950595"/>
            <a:ext cx="2977773" cy="5075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54018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24ADC-EA82-4029-8D34-BC4440C6C8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692696"/>
            <a:ext cx="3057790" cy="4694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88D729A-DEF3-4FE3-9640-CF9335A19D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6885" y="822734"/>
            <a:ext cx="3012066" cy="5212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16882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AC13E-9CFE-445D-897B-F425FBC708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1078026"/>
            <a:ext cx="2937764" cy="4701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C3722BF-2184-492A-AB56-2B620ED12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2130" y="1246702"/>
            <a:ext cx="2920618" cy="4671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5467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C8C96B-4211-4149-854B-D4596137CE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620688"/>
            <a:ext cx="3006350" cy="4724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9E1A08C-9F72-4854-A473-8940A8D3BA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1294" y="1265715"/>
            <a:ext cx="3280694" cy="4717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785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5831C2-F615-44AD-A461-4CFF54E90433}"/>
              </a:ext>
            </a:extLst>
          </p:cNvPr>
          <p:cNvSpPr txBox="1"/>
          <p:nvPr/>
        </p:nvSpPr>
        <p:spPr>
          <a:xfrm>
            <a:off x="395536" y="620688"/>
            <a:ext cx="7326652" cy="461665"/>
          </a:xfrm>
          <a:prstGeom prst="rect">
            <a:avLst/>
          </a:prstGeom>
          <a:noFill/>
        </p:spPr>
        <p:txBody>
          <a:bodyPr wrap="square" rtlCol="0">
            <a:spAutoFit/>
          </a:bodyPr>
          <a:lstStyle/>
          <a:p>
            <a:r>
              <a:rPr lang="en-IN" sz="2400" b="1" dirty="0">
                <a:solidFill>
                  <a:srgbClr val="002060"/>
                </a:solidFill>
                <a:latin typeface="Arial Black" pitchFamily="34" charset="0"/>
              </a:rPr>
              <a:t>Categorical Columns</a:t>
            </a:r>
          </a:p>
        </p:txBody>
      </p:sp>
      <p:pic>
        <p:nvPicPr>
          <p:cNvPr id="4" name="Picture 3">
            <a:extLst>
              <a:ext uri="{FF2B5EF4-FFF2-40B4-BE49-F238E27FC236}">
                <a16:creationId xmlns:a16="http://schemas.microsoft.com/office/drawing/2014/main" id="{C70C0121-896B-4B31-8E25-E6C2A2FDF5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5662" y="1399036"/>
            <a:ext cx="5892676" cy="5342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9253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01CEF-0579-457C-A7FC-83854185F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266255"/>
            <a:ext cx="7272295" cy="6192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7852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78ECB-CC07-4E05-AF2E-55734C25EF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354010"/>
            <a:ext cx="7467751" cy="59291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32960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04A23-D8A3-4916-8591-EE392AE829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33932"/>
            <a:ext cx="7784360" cy="61339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3813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6CE4E1-76FF-4DF4-B294-96B3E19BC1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418" y="241326"/>
            <a:ext cx="8585046" cy="6350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6149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395536" y="2697886"/>
            <a:ext cx="8352928"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 have </a:t>
            </a:r>
            <a:r>
              <a:rPr lang="en-US" sz="2000" dirty="0">
                <a:latin typeface="Times New Roman" pitchFamily="18" charset="0"/>
                <a:ea typeface="Calibri" pitchFamily="34" charset="0"/>
                <a:cs typeface="Times New Roman" pitchFamily="18" charset="0"/>
              </a:rPr>
              <a:t>to work on</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 project - </a:t>
            </a:r>
            <a:r>
              <a:rPr kumimoji="0" lang="en-US" sz="2000" b="1" i="0" u="none" strike="noStrike" cap="none" normalizeH="0" baseline="0" dirty="0">
                <a:ln>
                  <a:noFill/>
                </a:ln>
                <a:solidFill>
                  <a:schemeClr val="tx2"/>
                </a:solidFill>
                <a:effectLst/>
                <a:latin typeface="Times New Roman" pitchFamily="18" charset="0"/>
                <a:ea typeface="Calibri" pitchFamily="34" charset="0"/>
                <a:cs typeface="Times New Roman" pitchFamily="18" charset="0"/>
              </a:rPr>
              <a:t>Customer</a:t>
            </a:r>
            <a:r>
              <a:rPr kumimoji="0" lang="en-US" sz="2000" b="1" i="0" u="none" strike="noStrike" cap="none" normalizeH="0" baseline="0" dirty="0">
                <a:ln>
                  <a:noFill/>
                </a:ln>
                <a:solidFill>
                  <a:srgbClr val="00B050"/>
                </a:solidFill>
                <a:effectLst/>
                <a:latin typeface="Times New Roman" pitchFamily="18" charset="0"/>
                <a:ea typeface="Calibri" pitchFamily="34" charset="0"/>
                <a:cs typeface="Times New Roman" pitchFamily="18" charset="0"/>
              </a:rPr>
              <a:t> </a:t>
            </a:r>
            <a:r>
              <a:rPr kumimoji="0" lang="en-US" sz="2000" b="1" i="0" u="none" strike="noStrike" cap="none" normalizeH="0" baseline="0" dirty="0">
                <a:ln>
                  <a:noFill/>
                </a:ln>
                <a:solidFill>
                  <a:schemeClr val="tx2"/>
                </a:solidFill>
                <a:effectLst/>
                <a:latin typeface="Times New Roman" pitchFamily="18" charset="0"/>
                <a:ea typeface="Calibri" pitchFamily="34" charset="0"/>
                <a:cs typeface="Times New Roman" pitchFamily="18" charset="0"/>
              </a:rPr>
              <a:t>Retention</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It</a:t>
            </a:r>
            <a:r>
              <a:rPr kumimoji="0" lang="en-US" sz="2000" b="0" i="0" u="none" strike="noStrike" cap="none" normalizeH="0" baseline="0" dirty="0">
                <a:ln>
                  <a:noFill/>
                </a:ln>
                <a:solidFill>
                  <a:schemeClr val="tx1"/>
                </a:solidFill>
                <a:effectLst/>
                <a:latin typeface="Calibri"/>
                <a:ea typeface="Calibri" pitchFamily="34" charset="0"/>
                <a:cs typeface="Times New Roman" pitchFamily="18" charset="0"/>
              </a:rPr>
              <a:t>’</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s all depending upon Online Shopping Websites which we are using all over the world. Now, I am going to analyze the detailed review of every online shopping websites which are used for shopping. I have given data in </a:t>
            </a:r>
            <a:r>
              <a:rPr lang="en-US" sz="2000" dirty="0">
                <a:latin typeface="Times New Roman" pitchFamily="18" charset="0"/>
                <a:ea typeface="Calibri" pitchFamily="34" charset="0"/>
                <a:cs typeface="Times New Roman" pitchFamily="18" charset="0"/>
              </a:rPr>
              <a:t>excel</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format.  </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 have some imported libraries like </a:t>
            </a:r>
            <a:r>
              <a:rPr kumimoji="0" lang="en-US" sz="2000" b="0"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numpy</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imported for numerical computing, pandas imported for data manipulation and matplotlib and seaborn imported for visualizations and warning imported for to avoid the any warnings. </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After imported  the dataset, I found that there are 71 columns and 269 rows in the dataset.</a:t>
            </a:r>
            <a:r>
              <a:rPr lang="en-US" sz="2000" dirty="0">
                <a:latin typeface="Arial" pitchFamily="34" charset="0"/>
                <a:cs typeface="Arial" pitchFamily="34" charset="0"/>
              </a:rPr>
              <a:t> </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So, I have started </a:t>
            </a:r>
            <a:r>
              <a:rPr lang="en-US" sz="2000" dirty="0">
                <a:latin typeface="Times New Roman" pitchFamily="18" charset="0"/>
                <a:ea typeface="Calibri" pitchFamily="34" charset="0"/>
                <a:cs typeface="Times New Roman" pitchFamily="18" charset="0"/>
              </a:rPr>
              <a:t>working on the dataset.</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
        <p:nvSpPr>
          <p:cNvPr id="4" name="Rectangle 3"/>
          <p:cNvSpPr/>
          <p:nvPr/>
        </p:nvSpPr>
        <p:spPr>
          <a:xfrm>
            <a:off x="1259632" y="1124744"/>
            <a:ext cx="6624736" cy="523220"/>
          </a:xfrm>
          <a:prstGeom prst="rect">
            <a:avLst/>
          </a:prstGeom>
        </p:spPr>
        <p:txBody>
          <a:bodyPr wrap="square">
            <a:spAutoFit/>
          </a:bodyPr>
          <a:lstStyle/>
          <a:p>
            <a:pPr algn="ctr"/>
            <a:r>
              <a:rPr lang="en-IN" sz="2800" b="1" u="sng" dirty="0">
                <a:solidFill>
                  <a:srgbClr val="002060"/>
                </a:solidFill>
                <a:effectLst/>
                <a:latin typeface="Times New Roman" pitchFamily="18" charset="0"/>
                <a:ea typeface="Calibri" panose="020F0502020204030204" pitchFamily="34" charset="0"/>
                <a:cs typeface="Times New Roman" pitchFamily="18" charset="0"/>
              </a:rPr>
              <a:t> PROBLEM FRAMING</a:t>
            </a:r>
            <a:endParaRPr lang="en-IN" sz="2800" b="1" u="sng" dirty="0">
              <a:solidFill>
                <a:srgbClr val="002060"/>
              </a:solidFill>
              <a:latin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657A7-2EB2-4B5C-85AE-2C4652B4D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293" y="836712"/>
            <a:ext cx="8029380" cy="5156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83515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5E4238-BE66-46BD-8393-15E26895D50D}"/>
              </a:ext>
            </a:extLst>
          </p:cNvPr>
          <p:cNvSpPr txBox="1"/>
          <p:nvPr/>
        </p:nvSpPr>
        <p:spPr>
          <a:xfrm>
            <a:off x="688322" y="741290"/>
            <a:ext cx="8162220" cy="461665"/>
          </a:xfrm>
          <a:prstGeom prst="rect">
            <a:avLst/>
          </a:prstGeom>
          <a:noFill/>
        </p:spPr>
        <p:txBody>
          <a:bodyPr wrap="square" rtlCol="0">
            <a:spAutoFit/>
          </a:bodyPr>
          <a:lstStyle/>
          <a:p>
            <a:r>
              <a:rPr lang="en-IN" sz="2400" b="1" dirty="0">
                <a:solidFill>
                  <a:schemeClr val="tx2"/>
                </a:solidFill>
              </a:rPr>
              <a:t>Multivariate</a:t>
            </a:r>
            <a:r>
              <a:rPr lang="en-IN" sz="2400" b="1" dirty="0">
                <a:solidFill>
                  <a:srgbClr val="7030A0"/>
                </a:solidFill>
              </a:rPr>
              <a:t> </a:t>
            </a:r>
            <a:r>
              <a:rPr lang="en-IN" sz="2400" b="1" dirty="0">
                <a:solidFill>
                  <a:schemeClr val="tx2"/>
                </a:solidFill>
              </a:rPr>
              <a:t>Analysis</a:t>
            </a:r>
          </a:p>
        </p:txBody>
      </p:sp>
      <p:pic>
        <p:nvPicPr>
          <p:cNvPr id="4" name="Picture 3">
            <a:extLst>
              <a:ext uri="{FF2B5EF4-FFF2-40B4-BE49-F238E27FC236}">
                <a16:creationId xmlns:a16="http://schemas.microsoft.com/office/drawing/2014/main" id="{F5E73AF1-EF3C-407B-978B-97653E082C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97" y="1556792"/>
            <a:ext cx="8636206" cy="4657560"/>
          </a:xfrm>
          <a:prstGeom prst="rect">
            <a:avLst/>
          </a:prstGeom>
        </p:spPr>
      </p:pic>
    </p:spTree>
    <p:extLst>
      <p:ext uri="{BB962C8B-B14F-4D97-AF65-F5344CB8AC3E}">
        <p14:creationId xmlns:p14="http://schemas.microsoft.com/office/powerpoint/2010/main" val="3300883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9C69DD-70AC-4123-B1C7-29D7BB5BE1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992" y="967527"/>
            <a:ext cx="7659464" cy="4922947"/>
          </a:xfrm>
          <a:prstGeom prst="rect">
            <a:avLst/>
          </a:prstGeom>
        </p:spPr>
      </p:pic>
    </p:spTree>
    <p:extLst>
      <p:ext uri="{BB962C8B-B14F-4D97-AF65-F5344CB8AC3E}">
        <p14:creationId xmlns:p14="http://schemas.microsoft.com/office/powerpoint/2010/main" val="1800218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F85A24-01FB-4E38-9995-FC5A144663B2}"/>
              </a:ext>
            </a:extLst>
          </p:cNvPr>
          <p:cNvSpPr txBox="1"/>
          <p:nvPr/>
        </p:nvSpPr>
        <p:spPr>
          <a:xfrm>
            <a:off x="467544" y="980728"/>
            <a:ext cx="7543575" cy="646331"/>
          </a:xfrm>
          <a:prstGeom prst="rect">
            <a:avLst/>
          </a:prstGeom>
          <a:noFill/>
        </p:spPr>
        <p:txBody>
          <a:bodyPr wrap="square" rtlCol="0">
            <a:spAutoFit/>
          </a:bodyPr>
          <a:lstStyle/>
          <a:p>
            <a:r>
              <a:rPr lang="en-IN" sz="3600" b="1" u="sng" dirty="0">
                <a:solidFill>
                  <a:schemeClr val="tx2"/>
                </a:solidFill>
                <a:latin typeface="Arial Black" pitchFamily="34" charset="0"/>
              </a:rPr>
              <a:t>Checking</a:t>
            </a:r>
            <a:r>
              <a:rPr lang="en-IN" sz="3600" b="1" u="sng" dirty="0">
                <a:solidFill>
                  <a:srgbClr val="7030A0"/>
                </a:solidFill>
                <a:latin typeface="Arial Black" pitchFamily="34" charset="0"/>
              </a:rPr>
              <a:t> </a:t>
            </a:r>
            <a:r>
              <a:rPr lang="en-IN" sz="3600" b="1" u="sng" dirty="0">
                <a:solidFill>
                  <a:schemeClr val="tx2"/>
                </a:solidFill>
                <a:latin typeface="Arial Black" pitchFamily="34" charset="0"/>
              </a:rPr>
              <a:t>Skewness</a:t>
            </a:r>
          </a:p>
        </p:txBody>
      </p:sp>
      <p:pic>
        <p:nvPicPr>
          <p:cNvPr id="6" name="Picture 5">
            <a:extLst>
              <a:ext uri="{FF2B5EF4-FFF2-40B4-BE49-F238E27FC236}">
                <a16:creationId xmlns:a16="http://schemas.microsoft.com/office/drawing/2014/main" id="{A62729A3-E908-4AD3-B2E3-6DB986C01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2204864"/>
            <a:ext cx="2274767" cy="3825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604858F-CBFD-4181-AD4D-B3B8552AE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204864"/>
            <a:ext cx="2171888" cy="3901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22C231F8-FE31-421C-88C0-12B7C36D0B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168" y="2204864"/>
            <a:ext cx="2371931" cy="3833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73501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C0500A-86F0-4D79-A202-C7C901B0BD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486" y="1541512"/>
            <a:ext cx="2143311" cy="3917019"/>
          </a:xfrm>
          <a:prstGeom prst="rect">
            <a:avLst/>
          </a:prstGeom>
        </p:spPr>
      </p:pic>
      <p:pic>
        <p:nvPicPr>
          <p:cNvPr id="5" name="Picture 4">
            <a:extLst>
              <a:ext uri="{FF2B5EF4-FFF2-40B4-BE49-F238E27FC236}">
                <a16:creationId xmlns:a16="http://schemas.microsoft.com/office/drawing/2014/main" id="{F8BCA38D-B902-4813-AAB0-26D19EBF0B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2441" y="1541511"/>
            <a:ext cx="2086156" cy="3878916"/>
          </a:xfrm>
          <a:prstGeom prst="rect">
            <a:avLst/>
          </a:prstGeom>
        </p:spPr>
      </p:pic>
      <p:pic>
        <p:nvPicPr>
          <p:cNvPr id="7" name="Picture 6">
            <a:extLst>
              <a:ext uri="{FF2B5EF4-FFF2-40B4-BE49-F238E27FC236}">
                <a16:creationId xmlns:a16="http://schemas.microsoft.com/office/drawing/2014/main" id="{C0EBB16F-B481-4A93-B317-0357CB8B14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8250" y="1556753"/>
            <a:ext cx="2234759" cy="3863675"/>
          </a:xfrm>
          <a:prstGeom prst="rect">
            <a:avLst/>
          </a:prstGeom>
        </p:spPr>
      </p:pic>
    </p:spTree>
    <p:extLst>
      <p:ext uri="{BB962C8B-B14F-4D97-AF65-F5344CB8AC3E}">
        <p14:creationId xmlns:p14="http://schemas.microsoft.com/office/powerpoint/2010/main" val="3327463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B7633-DEE8-47DF-A359-8916B0F17D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368" y="1438829"/>
            <a:ext cx="2469094" cy="3856054"/>
          </a:xfrm>
          <a:prstGeom prst="rect">
            <a:avLst/>
          </a:prstGeom>
        </p:spPr>
      </p:pic>
      <p:pic>
        <p:nvPicPr>
          <p:cNvPr id="5" name="Picture 4">
            <a:extLst>
              <a:ext uri="{FF2B5EF4-FFF2-40B4-BE49-F238E27FC236}">
                <a16:creationId xmlns:a16="http://schemas.microsoft.com/office/drawing/2014/main" id="{87824EF8-7A7B-4AB8-8CA3-D63B67CA59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332" y="1446451"/>
            <a:ext cx="2263337" cy="3848433"/>
          </a:xfrm>
          <a:prstGeom prst="rect">
            <a:avLst/>
          </a:prstGeom>
        </p:spPr>
      </p:pic>
      <p:pic>
        <p:nvPicPr>
          <p:cNvPr id="7" name="Picture 6">
            <a:extLst>
              <a:ext uri="{FF2B5EF4-FFF2-40B4-BE49-F238E27FC236}">
                <a16:creationId xmlns:a16="http://schemas.microsoft.com/office/drawing/2014/main" id="{BEB5E2FD-B4F9-4DB2-979C-FBA73E8AC7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1204" y="1438830"/>
            <a:ext cx="2554826" cy="3962743"/>
          </a:xfrm>
          <a:prstGeom prst="rect">
            <a:avLst/>
          </a:prstGeom>
        </p:spPr>
      </p:pic>
    </p:spTree>
    <p:extLst>
      <p:ext uri="{BB962C8B-B14F-4D97-AF65-F5344CB8AC3E}">
        <p14:creationId xmlns:p14="http://schemas.microsoft.com/office/powerpoint/2010/main" val="712422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A495F-C6C9-4125-AC77-E09625A1A0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235" y="1455250"/>
            <a:ext cx="2217612" cy="3894157"/>
          </a:xfrm>
          <a:prstGeom prst="rect">
            <a:avLst/>
          </a:prstGeom>
        </p:spPr>
      </p:pic>
      <p:pic>
        <p:nvPicPr>
          <p:cNvPr id="5" name="Picture 4">
            <a:extLst>
              <a:ext uri="{FF2B5EF4-FFF2-40B4-BE49-F238E27FC236}">
                <a16:creationId xmlns:a16="http://schemas.microsoft.com/office/drawing/2014/main" id="{AFE4B55F-21A4-41C3-BB3E-BEBD549CA8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8910" y="1508594"/>
            <a:ext cx="2206181" cy="3840813"/>
          </a:xfrm>
          <a:prstGeom prst="rect">
            <a:avLst/>
          </a:prstGeom>
        </p:spPr>
      </p:pic>
      <p:pic>
        <p:nvPicPr>
          <p:cNvPr id="7" name="Picture 6">
            <a:extLst>
              <a:ext uri="{FF2B5EF4-FFF2-40B4-BE49-F238E27FC236}">
                <a16:creationId xmlns:a16="http://schemas.microsoft.com/office/drawing/2014/main" id="{B0752D4E-3E3A-4DA4-9585-184FB3E06E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0287" y="1508593"/>
            <a:ext cx="2543396" cy="3878916"/>
          </a:xfrm>
          <a:prstGeom prst="rect">
            <a:avLst/>
          </a:prstGeom>
        </p:spPr>
      </p:pic>
    </p:spTree>
    <p:extLst>
      <p:ext uri="{BB962C8B-B14F-4D97-AF65-F5344CB8AC3E}">
        <p14:creationId xmlns:p14="http://schemas.microsoft.com/office/powerpoint/2010/main" val="2446017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5A298B-9555-4E59-A42B-9B70413669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26" y="1951220"/>
            <a:ext cx="2120449" cy="3825572"/>
          </a:xfrm>
          <a:prstGeom prst="rect">
            <a:avLst/>
          </a:prstGeom>
        </p:spPr>
      </p:pic>
      <p:pic>
        <p:nvPicPr>
          <p:cNvPr id="5" name="Picture 4">
            <a:extLst>
              <a:ext uri="{FF2B5EF4-FFF2-40B4-BE49-F238E27FC236}">
                <a16:creationId xmlns:a16="http://schemas.microsoft.com/office/drawing/2014/main" id="{63C5C119-4B47-4582-8B0B-70DCD5240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879" y="1951220"/>
            <a:ext cx="2126165" cy="3878916"/>
          </a:xfrm>
          <a:prstGeom prst="rect">
            <a:avLst/>
          </a:prstGeom>
        </p:spPr>
      </p:pic>
      <p:pic>
        <p:nvPicPr>
          <p:cNvPr id="7" name="Picture 6">
            <a:extLst>
              <a:ext uri="{FF2B5EF4-FFF2-40B4-BE49-F238E27FC236}">
                <a16:creationId xmlns:a16="http://schemas.microsoft.com/office/drawing/2014/main" id="{D636FC74-718F-4A9E-9F4D-435D3904A7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8748" y="1951220"/>
            <a:ext cx="2371931" cy="3909399"/>
          </a:xfrm>
          <a:prstGeom prst="rect">
            <a:avLst/>
          </a:prstGeom>
        </p:spPr>
      </p:pic>
    </p:spTree>
    <p:extLst>
      <p:ext uri="{BB962C8B-B14F-4D97-AF65-F5344CB8AC3E}">
        <p14:creationId xmlns:p14="http://schemas.microsoft.com/office/powerpoint/2010/main" val="734773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71DA50-02AB-45A8-B7C7-CCCB16236AB3}"/>
              </a:ext>
            </a:extLst>
          </p:cNvPr>
          <p:cNvSpPr txBox="1"/>
          <p:nvPr/>
        </p:nvSpPr>
        <p:spPr>
          <a:xfrm>
            <a:off x="323528" y="692696"/>
            <a:ext cx="6110039" cy="707886"/>
          </a:xfrm>
          <a:prstGeom prst="rect">
            <a:avLst/>
          </a:prstGeom>
          <a:noFill/>
        </p:spPr>
        <p:txBody>
          <a:bodyPr wrap="square" rtlCol="0">
            <a:spAutoFit/>
          </a:bodyPr>
          <a:lstStyle/>
          <a:p>
            <a:r>
              <a:rPr lang="en-IN" sz="4000" b="1" u="sng" dirty="0">
                <a:solidFill>
                  <a:schemeClr val="tx2"/>
                </a:solidFill>
                <a:latin typeface="Arial Black" pitchFamily="34" charset="0"/>
              </a:rPr>
              <a:t>CONCLUSION</a:t>
            </a:r>
          </a:p>
        </p:txBody>
      </p:sp>
      <p:sp>
        <p:nvSpPr>
          <p:cNvPr id="3" name="TextBox 2">
            <a:extLst>
              <a:ext uri="{FF2B5EF4-FFF2-40B4-BE49-F238E27FC236}">
                <a16:creationId xmlns:a16="http://schemas.microsoft.com/office/drawing/2014/main" id="{FBEBDE4E-E47D-4144-B94B-DCA866B98B7D}"/>
              </a:ext>
            </a:extLst>
          </p:cNvPr>
          <p:cNvSpPr txBox="1"/>
          <p:nvPr/>
        </p:nvSpPr>
        <p:spPr>
          <a:xfrm>
            <a:off x="179512" y="1628800"/>
            <a:ext cx="8784976" cy="2285241"/>
          </a:xfrm>
          <a:prstGeom prst="rect">
            <a:avLst/>
          </a:prstGeom>
          <a:noFill/>
        </p:spPr>
        <p:txBody>
          <a:bodyPr wrap="square" rtlCol="0">
            <a:spAutoFit/>
          </a:bodyPr>
          <a:lstStyle/>
          <a:p>
            <a:pPr algn="just" fontAlgn="base">
              <a:lnSpc>
                <a:spcPts val="1935"/>
              </a:lnSpc>
            </a:pPr>
            <a:r>
              <a:rPr lang="en-IN" sz="1800" dirty="0">
                <a:effectLst/>
                <a:latin typeface="Times New Roman" panose="02020603050405020304" pitchFamily="18" charset="0"/>
                <a:ea typeface="Times New Roman" panose="02020603050405020304" pitchFamily="18" charset="0"/>
              </a:rPr>
              <a:t>E-Commerce is not just about conducting business transactions via the Internet. This is because the revolution in information technology is happening simultaneously with other developments, especially the globalization of the business. The new age of global e-commerce is creating entirely new economy and that will tremendously change our lives, will reshape the competition in various industries, and alter the economy globally. As companies are gaining high profits, more and more other companies are developing their websites to increase their profits. Since more businesses are being held online resulting in high economy development and emergence of a more innovative and advanced technology.</a:t>
            </a:r>
          </a:p>
          <a:p>
            <a:pPr algn="just" fontAlgn="base">
              <a:lnSpc>
                <a:spcPts val="1935"/>
              </a:lnSpc>
            </a:pPr>
            <a:r>
              <a:rPr lang="en-IN" dirty="0">
                <a:latin typeface="Times New Roman" panose="02020603050405020304" pitchFamily="18" charset="0"/>
              </a:rPr>
              <a:t>In this project we have seen the which website is growing day by day.     </a:t>
            </a:r>
          </a:p>
        </p:txBody>
      </p:sp>
      <p:sp>
        <p:nvSpPr>
          <p:cNvPr id="5" name="Title 4">
            <a:extLst>
              <a:ext uri="{FF2B5EF4-FFF2-40B4-BE49-F238E27FC236}">
                <a16:creationId xmlns:a16="http://schemas.microsoft.com/office/drawing/2014/main" id="{2F9554E2-2DB8-4C80-A049-FEE18A34597A}"/>
              </a:ext>
            </a:extLst>
          </p:cNvPr>
          <p:cNvSpPr>
            <a:spLocks noGrp="1"/>
          </p:cNvSpPr>
          <p:nvPr>
            <p:ph type="title"/>
          </p:nvPr>
        </p:nvSpPr>
        <p:spPr>
          <a:xfrm>
            <a:off x="288639" y="4548162"/>
            <a:ext cx="7772400" cy="1362075"/>
          </a:xfrm>
        </p:spPr>
        <p:txBody>
          <a:bodyPr/>
          <a:lstStyle/>
          <a:p>
            <a:r>
              <a:rPr lang="en-US" dirty="0">
                <a:solidFill>
                  <a:schemeClr val="tx2"/>
                </a:solidFill>
              </a:rPr>
              <a:t>Thank you.</a:t>
            </a:r>
            <a:endParaRPr lang="en-IN" dirty="0">
              <a:solidFill>
                <a:schemeClr val="tx2"/>
              </a:solidFill>
            </a:endParaRPr>
          </a:p>
        </p:txBody>
      </p:sp>
      <p:sp>
        <p:nvSpPr>
          <p:cNvPr id="6" name="Text Placeholder 5">
            <a:extLst>
              <a:ext uri="{FF2B5EF4-FFF2-40B4-BE49-F238E27FC236}">
                <a16:creationId xmlns:a16="http://schemas.microsoft.com/office/drawing/2014/main" id="{7D6B4195-038D-4A17-8DC6-F3F08835353A}"/>
              </a:ext>
            </a:extLst>
          </p:cNvPr>
          <p:cNvSpPr>
            <a:spLocks noGrp="1"/>
          </p:cNvSpPr>
          <p:nvPr>
            <p:ph type="body" idx="1"/>
          </p:nvPr>
        </p:nvSpPr>
        <p:spPr>
          <a:xfrm>
            <a:off x="827584" y="4581128"/>
            <a:ext cx="2520280" cy="432048"/>
          </a:xfrm>
        </p:spPr>
        <p:txBody>
          <a:bodyPr>
            <a:normAutofit fontScale="32500" lnSpcReduction="20000"/>
          </a:bodyPr>
          <a:lstStyle/>
          <a:p>
            <a:endParaRPr lang="en-US" dirty="0"/>
          </a:p>
          <a:p>
            <a:endParaRPr lang="en-IN" dirty="0"/>
          </a:p>
          <a:p>
            <a:r>
              <a:rPr lang="en-IN" dirty="0"/>
              <a:t>.</a:t>
            </a:r>
          </a:p>
        </p:txBody>
      </p:sp>
    </p:spTree>
    <p:extLst>
      <p:ext uri="{BB962C8B-B14F-4D97-AF65-F5344CB8AC3E}">
        <p14:creationId xmlns:p14="http://schemas.microsoft.com/office/powerpoint/2010/main" val="191882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6F3B25-F0BA-46F3-8C50-AD779F62AC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1556792"/>
            <a:ext cx="5544616" cy="4494251"/>
          </a:xfrm>
          <a:prstGeom prst="rect">
            <a:avLst/>
          </a:prstGeom>
        </p:spPr>
      </p:pic>
      <p:sp>
        <p:nvSpPr>
          <p:cNvPr id="3" name="Rectangle 2"/>
          <p:cNvSpPr/>
          <p:nvPr/>
        </p:nvSpPr>
        <p:spPr>
          <a:xfrm>
            <a:off x="6444208" y="5312379"/>
            <a:ext cx="2880320" cy="1477328"/>
          </a:xfrm>
          <a:prstGeom prst="rect">
            <a:avLst/>
          </a:prstGeom>
        </p:spPr>
        <p:txBody>
          <a:bodyPr wrap="square">
            <a:spAutoFit/>
          </a:bodyPr>
          <a:lstStyle/>
          <a:p>
            <a:r>
              <a:rPr lang="en-IN" dirty="0">
                <a:solidFill>
                  <a:schemeClr val="tx2"/>
                </a:solidFill>
              </a:rPr>
              <a:t>Here we can find that columns  are inappropriate way there is lots of punctuations present in the dataset</a:t>
            </a:r>
          </a:p>
        </p:txBody>
      </p:sp>
      <p:sp>
        <p:nvSpPr>
          <p:cNvPr id="4" name="Rectangle 3"/>
          <p:cNvSpPr/>
          <p:nvPr/>
        </p:nvSpPr>
        <p:spPr>
          <a:xfrm>
            <a:off x="2843808" y="620688"/>
            <a:ext cx="4536504" cy="523220"/>
          </a:xfrm>
          <a:prstGeom prst="rect">
            <a:avLst/>
          </a:prstGeom>
        </p:spPr>
        <p:txBody>
          <a:bodyPr wrap="square">
            <a:spAutoFit/>
          </a:bodyPr>
          <a:lstStyle/>
          <a:p>
            <a:r>
              <a:rPr lang="en-IN" sz="2800" u="sng" dirty="0">
                <a:solidFill>
                  <a:srgbClr val="0070C0"/>
                </a:solidFill>
                <a:latin typeface="Arial Black" pitchFamily="34" charset="0"/>
                <a:cs typeface="Times New Roman" pitchFamily="18" charset="0"/>
              </a:rPr>
              <a:t>Data 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536" y="1124744"/>
            <a:ext cx="8496944" cy="923330"/>
          </a:xfrm>
          <a:prstGeom prst="rect">
            <a:avLst/>
          </a:prstGeom>
        </p:spPr>
        <p:txBody>
          <a:bodyPr wrap="square">
            <a:spAutoFit/>
          </a:bodyPr>
          <a:lstStyle/>
          <a:p>
            <a:r>
              <a:rPr lang="en-IN" dirty="0">
                <a:solidFill>
                  <a:schemeClr val="tx2"/>
                </a:solidFill>
                <a:latin typeface="Arial" panose="020B0604020202020204" pitchFamily="34" charset="0"/>
                <a:ea typeface="Times New Roman" panose="02020603050405020304" pitchFamily="18" charset="0"/>
              </a:rPr>
              <a:t>Now here we have check the correlation and now we can identify the which all the columns are negatively correlated with each other and for better understanding we have plotted the graph as well</a:t>
            </a:r>
            <a:r>
              <a:rPr lang="en-IN" dirty="0">
                <a:solidFill>
                  <a:srgbClr val="000000"/>
                </a:solidFill>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p:txBody>
      </p:sp>
      <p:sp>
        <p:nvSpPr>
          <p:cNvPr id="4" name="Rectangle 3"/>
          <p:cNvSpPr/>
          <p:nvPr/>
        </p:nvSpPr>
        <p:spPr>
          <a:xfrm>
            <a:off x="2339752" y="404664"/>
            <a:ext cx="4896149" cy="584775"/>
          </a:xfrm>
          <a:prstGeom prst="rect">
            <a:avLst/>
          </a:prstGeom>
        </p:spPr>
        <p:txBody>
          <a:bodyPr wrap="none">
            <a:spAutoFit/>
          </a:bodyPr>
          <a:lstStyle/>
          <a:p>
            <a:r>
              <a:rPr lang="en-IN" sz="3200" u="sng" dirty="0">
                <a:solidFill>
                  <a:srgbClr val="0070C0"/>
                </a:solidFill>
                <a:latin typeface="Arial Black" pitchFamily="34" charset="0"/>
              </a:rPr>
              <a:t>Checking correlation</a:t>
            </a:r>
          </a:p>
        </p:txBody>
      </p:sp>
      <p:pic>
        <p:nvPicPr>
          <p:cNvPr id="5" name="Picture 4">
            <a:extLst>
              <a:ext uri="{FF2B5EF4-FFF2-40B4-BE49-F238E27FC236}">
                <a16:creationId xmlns:a16="http://schemas.microsoft.com/office/drawing/2014/main" id="{AAA34BFF-C937-407E-993E-93424D59B0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2204864"/>
            <a:ext cx="8136904" cy="3063505"/>
          </a:xfrm>
          <a:prstGeom prst="rect">
            <a:avLst/>
          </a:prstGeom>
        </p:spPr>
      </p:pic>
      <p:sp>
        <p:nvSpPr>
          <p:cNvPr id="6" name="Rectangle 5"/>
          <p:cNvSpPr/>
          <p:nvPr/>
        </p:nvSpPr>
        <p:spPr>
          <a:xfrm>
            <a:off x="395536" y="5661248"/>
            <a:ext cx="6538170" cy="523220"/>
          </a:xfrm>
          <a:prstGeom prst="rect">
            <a:avLst/>
          </a:prstGeom>
        </p:spPr>
        <p:txBody>
          <a:bodyPr wrap="square">
            <a:spAutoFit/>
          </a:bodyPr>
          <a:lstStyle/>
          <a:p>
            <a:r>
              <a:rPr lang="en-IN" sz="2800" b="1" dirty="0">
                <a:solidFill>
                  <a:schemeClr val="tx2"/>
                </a:solidFill>
                <a:latin typeface="Times New Roman" pitchFamily="18" charset="0"/>
                <a:cs typeface="Times New Roman" pitchFamily="18" charset="0"/>
              </a:rPr>
              <a:t>Lets us plot the correlation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77137-F579-4773-AB1B-7928C9CD4C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980728"/>
            <a:ext cx="6751905" cy="562404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620688"/>
            <a:ext cx="7783895" cy="707886"/>
          </a:xfrm>
          <a:prstGeom prst="rect">
            <a:avLst/>
          </a:prstGeom>
        </p:spPr>
        <p:txBody>
          <a:bodyPr wrap="square">
            <a:spAutoFit/>
          </a:bodyPr>
          <a:lstStyle/>
          <a:p>
            <a:r>
              <a:rPr lang="en-IN" sz="4000" b="1" dirty="0">
                <a:solidFill>
                  <a:schemeClr val="accent1">
                    <a:lumMod val="75000"/>
                  </a:schemeClr>
                </a:solidFill>
                <a:latin typeface="Arial Black" pitchFamily="34" charset="0"/>
              </a:rPr>
              <a:t>Univariate Analysis</a:t>
            </a:r>
          </a:p>
        </p:txBody>
      </p:sp>
      <p:pic>
        <p:nvPicPr>
          <p:cNvPr id="3" name="Picture 2">
            <a:extLst>
              <a:ext uri="{FF2B5EF4-FFF2-40B4-BE49-F238E27FC236}">
                <a16:creationId xmlns:a16="http://schemas.microsoft.com/office/drawing/2014/main" id="{F762487E-56ED-4563-AF0A-CBCB03230A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636912"/>
            <a:ext cx="5616624" cy="2873243"/>
          </a:xfrm>
          <a:prstGeom prst="rect">
            <a:avLst/>
          </a:prstGeom>
        </p:spPr>
      </p:pic>
      <p:sp>
        <p:nvSpPr>
          <p:cNvPr id="4" name="Rectangle 3"/>
          <p:cNvSpPr/>
          <p:nvPr/>
        </p:nvSpPr>
        <p:spPr>
          <a:xfrm>
            <a:off x="323528" y="5877272"/>
            <a:ext cx="8208912" cy="369332"/>
          </a:xfrm>
          <a:prstGeom prst="rect">
            <a:avLst/>
          </a:prstGeom>
        </p:spPr>
        <p:txBody>
          <a:bodyPr wrap="square">
            <a:spAutoFit/>
          </a:bodyPr>
          <a:lstStyle/>
          <a:p>
            <a:r>
              <a:rPr lang="en-IN" dirty="0">
                <a:solidFill>
                  <a:schemeClr val="tx2"/>
                </a:solidFill>
              </a:rPr>
              <a:t>This is the functions which I have created to plot the categorical columns</a:t>
            </a:r>
          </a:p>
        </p:txBody>
      </p:sp>
      <p:sp>
        <p:nvSpPr>
          <p:cNvPr id="5" name="Rectangle 4"/>
          <p:cNvSpPr/>
          <p:nvPr/>
        </p:nvSpPr>
        <p:spPr>
          <a:xfrm>
            <a:off x="431540" y="1462559"/>
            <a:ext cx="8280920" cy="646331"/>
          </a:xfrm>
          <a:prstGeom prst="rect">
            <a:avLst/>
          </a:prstGeom>
        </p:spPr>
        <p:txBody>
          <a:bodyPr wrap="square">
            <a:spAutoFit/>
          </a:bodyPr>
          <a:lstStyle/>
          <a:p>
            <a:r>
              <a:rPr lang="en-US" dirty="0">
                <a:solidFill>
                  <a:schemeClr val="tx2"/>
                </a:solidFill>
              </a:rPr>
              <a:t>In this data consists of </a:t>
            </a:r>
            <a:r>
              <a:rPr lang="en-US" b="1" dirty="0">
                <a:solidFill>
                  <a:schemeClr val="tx2"/>
                </a:solidFill>
              </a:rPr>
              <a:t>only one variable. </a:t>
            </a:r>
            <a:r>
              <a:rPr lang="en-US" dirty="0">
                <a:solidFill>
                  <a:schemeClr val="tx2"/>
                </a:solidFill>
              </a:rPr>
              <a:t>Here I have analyzed all the categorical and numerical dataset. In this one function to explore all columns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578</Words>
  <Application>Microsoft Office PowerPoint</Application>
  <PresentationFormat>On-screen Show (4:3)</PresentationFormat>
  <Paragraphs>54</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Arial Black</vt:lpstr>
      <vt:lpstr>Calibri</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amureemada@gmail.com</cp:lastModifiedBy>
  <cp:revision>51</cp:revision>
  <dcterms:created xsi:type="dcterms:W3CDTF">2021-05-24T10:11:17Z</dcterms:created>
  <dcterms:modified xsi:type="dcterms:W3CDTF">2021-11-27T11:43:26Z</dcterms:modified>
</cp:coreProperties>
</file>